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14"/>
  </p:notesMasterIdLst>
  <p:sldIdLst>
    <p:sldId id="257" r:id="rId2"/>
    <p:sldId id="277" r:id="rId3"/>
    <p:sldId id="268" r:id="rId4"/>
    <p:sldId id="273" r:id="rId5"/>
    <p:sldId id="285" r:id="rId6"/>
    <p:sldId id="274" r:id="rId7"/>
    <p:sldId id="283" r:id="rId8"/>
    <p:sldId id="279" r:id="rId9"/>
    <p:sldId id="280" r:id="rId10"/>
    <p:sldId id="286" r:id="rId11"/>
    <p:sldId id="281" r:id="rId12"/>
    <p:sldId id="282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NanumBarunGothicOTF" panose="02020603020101020101" pitchFamily="18" charset="-127"/>
      <p:regular r:id="rId17"/>
      <p:bold r:id="rId18"/>
    </p:embeddedFont>
    <p:embeddedFont>
      <p:font typeface="NanumBarunGothicOTF Light" panose="02000303000000000000" pitchFamily="50" charset="-128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D1BC"/>
    <a:srgbClr val="72796D"/>
    <a:srgbClr val="F6FAF4"/>
    <a:srgbClr val="FC9974"/>
    <a:srgbClr val="6D524A"/>
    <a:srgbClr val="F6F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89" autoAdjust="0"/>
    <p:restoredTop sz="94535" autoAdjust="0"/>
  </p:normalViewPr>
  <p:slideViewPr>
    <p:cSldViewPr snapToGrid="0">
      <p:cViewPr varScale="1">
        <p:scale>
          <a:sx n="65" d="100"/>
          <a:sy n="65" d="100"/>
        </p:scale>
        <p:origin x="6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00B6E-EC9B-4C77-ADA9-091CD234124D}" type="datetimeFigureOut">
              <a:rPr lang="ko-KR" altLang="en-US" smtClean="0"/>
              <a:t>2021-12-28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A7EE1-0368-438A-8A05-DE3341590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421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787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95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617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430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EDA : Exploratory Data Analysis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433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00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129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0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검은색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033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333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394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A7EE1-0368-438A-8A05-DE334159013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933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6FA43-AC63-4ED1-9248-5960BB509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AB7620-D252-4422-B88B-50BF2865C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D6BAC2-D122-41DD-8EC4-59E75B9F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291B7D-3B85-40EE-8904-D4DBD600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D7DCA2-2042-414B-9FBD-9BCB03B3E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124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CE824-6C04-469D-A873-B7887C4E2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9E66A4-256C-4BA2-9936-8CBD579D2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84DF-BC0E-4246-B90C-147D59689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68ACB-063D-416F-AE49-2A9533F0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0674E-4EA7-4C65-A93C-F940E1AE5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21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3221AE-CFBA-4481-B64C-3373B4624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DF4542-D286-41CD-BBDB-C286B5FA2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3E84EE-A4F7-4E5E-BFEF-6D9B0219F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FADCC7-2ADF-411D-B9B5-EEFA5B265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D1B2F0-F576-4C52-B732-C3A3BA07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64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ABBC1CD5-A4DB-4B77-B519-5C6E2DC01078}"/>
              </a:ext>
            </a:extLst>
          </p:cNvPr>
          <p:cNvGrpSpPr/>
          <p:nvPr userDrawn="1"/>
        </p:nvGrpSpPr>
        <p:grpSpPr>
          <a:xfrm>
            <a:off x="0" y="-826034"/>
            <a:ext cx="13969129" cy="9926366"/>
            <a:chOff x="0" y="-826034"/>
            <a:chExt cx="13969129" cy="9926366"/>
          </a:xfrm>
          <a:solidFill>
            <a:srgbClr val="F6FAF4"/>
          </a:solidFill>
        </p:grpSpPr>
        <p:sp>
          <p:nvSpPr>
            <p:cNvPr id="7" name="사각형: 둥근 위쪽 모서리 6">
              <a:extLst>
                <a:ext uri="{FF2B5EF4-FFF2-40B4-BE49-F238E27FC236}">
                  <a16:creationId xmlns:a16="http://schemas.microsoft.com/office/drawing/2014/main" id="{D6C9889F-BC75-47D4-B7BE-A27B5867C777}"/>
                </a:ext>
              </a:extLst>
            </p:cNvPr>
            <p:cNvSpPr/>
            <p:nvPr userDrawn="1"/>
          </p:nvSpPr>
          <p:spPr>
            <a:xfrm>
              <a:off x="269876" y="263495"/>
              <a:ext cx="11652247" cy="6594505"/>
            </a:xfrm>
            <a:prstGeom prst="round2SameRect">
              <a:avLst>
                <a:gd name="adj1" fmla="val 1593"/>
                <a:gd name="adj2" fmla="val 0"/>
              </a:avLst>
            </a:prstGeom>
            <a:grpFill/>
            <a:ln>
              <a:noFill/>
            </a:ln>
            <a:effectLst>
              <a:outerShdw blurRad="228600" sx="101000" sy="101000" algn="ctr" rotWithShape="0">
                <a:srgbClr val="363B64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ko-KR" altLang="en-US" sz="3200" kern="0" dirty="0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F0FE836B-37E5-4E63-81DD-045067CBE302}"/>
                </a:ext>
              </a:extLst>
            </p:cNvPr>
            <p:cNvSpPr/>
            <p:nvPr userDrawn="1"/>
          </p:nvSpPr>
          <p:spPr>
            <a:xfrm>
              <a:off x="0" y="-826034"/>
              <a:ext cx="4110273" cy="4490518"/>
            </a:xfrm>
            <a:prstGeom prst="ellipse">
              <a:avLst/>
            </a:prstGeom>
            <a:grpFill/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AFFCD61-1A29-4A83-B321-2E00F90B5140}"/>
                </a:ext>
              </a:extLst>
            </p:cNvPr>
            <p:cNvSpPr/>
            <p:nvPr userDrawn="1"/>
          </p:nvSpPr>
          <p:spPr>
            <a:xfrm rot="17488638">
              <a:off x="8874240" y="-1305927"/>
              <a:ext cx="4110273" cy="5144364"/>
            </a:xfrm>
            <a:prstGeom prst="ellipse">
              <a:avLst/>
            </a:prstGeom>
            <a:grpFill/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95EE59EE-1142-4A87-9200-E3C4A3136086}"/>
                </a:ext>
              </a:extLst>
            </p:cNvPr>
            <p:cNvSpPr/>
            <p:nvPr userDrawn="1"/>
          </p:nvSpPr>
          <p:spPr>
            <a:xfrm rot="20389305">
              <a:off x="8243280" y="2456170"/>
              <a:ext cx="5725849" cy="6644162"/>
            </a:xfrm>
            <a:prstGeom prst="ellipse">
              <a:avLst/>
            </a:prstGeom>
            <a:grpFill/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96C7E47-EB13-45FA-8B85-AF7AD6B414C6}"/>
              </a:ext>
            </a:extLst>
          </p:cNvPr>
          <p:cNvSpPr/>
          <p:nvPr userDrawn="1"/>
        </p:nvSpPr>
        <p:spPr>
          <a:xfrm>
            <a:off x="8289061" y="133902"/>
            <a:ext cx="3600000" cy="325089"/>
          </a:xfrm>
          <a:prstGeom prst="rect">
            <a:avLst/>
          </a:prstGeom>
          <a:solidFill>
            <a:srgbClr val="F6F7FB"/>
          </a:solidFill>
          <a:ln cap="sq">
            <a:solidFill>
              <a:srgbClr val="6D524A"/>
            </a:solidFill>
          </a:ln>
        </p:spPr>
        <p:txBody>
          <a:bodyPr wrap="square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b="0" kern="0" dirty="0">
                <a:solidFill>
                  <a:srgbClr val="6D524A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Digit Recognizer – </a:t>
            </a:r>
            <a:r>
              <a:rPr lang="ko-KR" altLang="en-US" sz="1100" b="0" kern="0" dirty="0">
                <a:solidFill>
                  <a:srgbClr val="6D524A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손 글씨 분류기</a:t>
            </a:r>
            <a:endParaRPr lang="en-US" altLang="ko-KR" sz="1100" b="0" kern="0" dirty="0">
              <a:solidFill>
                <a:srgbClr val="6D524A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23" name="슬라이드 번호 개체 틀 5">
            <a:extLst>
              <a:ext uri="{FF2B5EF4-FFF2-40B4-BE49-F238E27FC236}">
                <a16:creationId xmlns:a16="http://schemas.microsoft.com/office/drawing/2014/main" id="{B2F33CE7-3891-4CBB-A541-441ADF8C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3029" y="6376760"/>
            <a:ext cx="2743200" cy="365125"/>
          </a:xfrm>
        </p:spPr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234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D864-978D-4D4E-B252-58BD778A5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8D99B1-CBDD-47DE-ABB4-2ECC9B5BF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DF6B00-F76D-4E92-8905-82549968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9FDA6E-DB84-4247-A6FA-54519067D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9D11D-BC7E-42F5-B016-DCF3CC8E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09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2F736E-CF85-410A-90F7-F27ED2AA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B02D60-C5C5-48BC-A04D-674731ADA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967DC0-3F8F-42AA-A859-A8997415E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BBE8AD-53B1-47A4-BF74-AA1C6A5CB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D167DD-71FF-4C11-9BDE-AF9FF8DE0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C99CAF-16E1-40E5-AC9C-E81EFBE6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54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E0BEB-4E39-4EFB-AF3E-4EABCD618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ED3BAF-6E69-4C8F-9423-D95482C47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9636A1-8FA2-429C-8F1D-E4F6642AC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032792-ABC4-4E95-8C5F-A776FCF79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D4EF34-49D5-4B7F-A404-AEEC789EE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F6ED10-1712-4A9E-BEA7-F304A7563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823B05-1557-4B39-A3C3-57C409352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167069-F201-455B-A7E3-D4C8B93B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206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E3D165-0EC1-44DD-9D5E-BAAD320E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F3206C-DF57-4689-9FB7-33731D284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4502DA-D604-442F-8CDF-F13666BF8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5B22D8-DA7F-4EF6-B2A5-34EBF650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21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C82E6A61-0CFA-4AF3-9283-5A767531E7F4}"/>
              </a:ext>
            </a:extLst>
          </p:cNvPr>
          <p:cNvGrpSpPr/>
          <p:nvPr userDrawn="1"/>
        </p:nvGrpSpPr>
        <p:grpSpPr>
          <a:xfrm>
            <a:off x="3323070" y="935437"/>
            <a:ext cx="5766012" cy="5422617"/>
            <a:chOff x="3323070" y="935437"/>
            <a:chExt cx="5766012" cy="5422617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4F6EA08-A7D6-458E-A718-FEB495CB5449}"/>
                </a:ext>
              </a:extLst>
            </p:cNvPr>
            <p:cNvSpPr/>
            <p:nvPr/>
          </p:nvSpPr>
          <p:spPr>
            <a:xfrm rot="1326586">
              <a:off x="3323070" y="1082808"/>
              <a:ext cx="3193829" cy="3815529"/>
            </a:xfrm>
            <a:prstGeom prst="ellipse">
              <a:avLst/>
            </a:prstGeom>
            <a:solidFill>
              <a:srgbClr val="FD9374">
                <a:alpha val="7000"/>
              </a:srgb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256D65C-F949-4640-92B9-2A2ECC627D93}"/>
                </a:ext>
              </a:extLst>
            </p:cNvPr>
            <p:cNvSpPr/>
            <p:nvPr/>
          </p:nvSpPr>
          <p:spPr>
            <a:xfrm rot="3057485">
              <a:off x="4461763" y="418392"/>
              <a:ext cx="4110273" cy="5144364"/>
            </a:xfrm>
            <a:prstGeom prst="ellipse">
              <a:avLst/>
            </a:prstGeom>
            <a:solidFill>
              <a:srgbClr val="7030A0">
                <a:alpha val="4000"/>
              </a:srgb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7A25008-F93C-42AA-8F37-D09D7EC6BE16}"/>
                </a:ext>
              </a:extLst>
            </p:cNvPr>
            <p:cNvSpPr/>
            <p:nvPr/>
          </p:nvSpPr>
          <p:spPr>
            <a:xfrm rot="20389305">
              <a:off x="4775583" y="2119257"/>
              <a:ext cx="3652938" cy="4238797"/>
            </a:xfrm>
            <a:prstGeom prst="ellipse">
              <a:avLst/>
            </a:prstGeom>
            <a:solidFill>
              <a:srgbClr val="FC9974">
                <a:alpha val="4000"/>
              </a:srgbClr>
            </a:solidFill>
            <a:ln>
              <a:noFill/>
            </a:ln>
            <a:effectLst>
              <a:softEdge rad="635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04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F27DAD-F77E-4416-835D-96101EB9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27E33-7599-4FB6-A454-5D0E29293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ED80CF-669E-4FCB-A79F-CCC226E5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EA837-7730-46F7-83FD-9DCBB5DF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C9D44F-CACD-4143-B8E0-3E56156EA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908E33-70AB-4DF3-BD3C-D729E4DD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22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DCF6F-118C-4630-B7FD-56E256874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B50EAD-1CBF-4271-907F-A5FD1CD620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C743E7-77D5-47C7-92D7-B9D4CF0A2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C76B92-B4D2-4891-8BC2-99515B464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603EED-F9BF-4FDC-B028-80E6C733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22C5D-AA5F-45E4-9CA9-16E76B07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322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A2F54CE-EAF5-403B-94A7-59A333C9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56ED0E-10BF-4B93-B8F3-9529C92ED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20255-B153-46BA-8E5A-FFC4D8F2C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4790ED-CCE9-44AD-8C87-969A36F86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8EBD6-C313-483C-9A71-AF5A1F285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36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사각형: 둥근 모서리 20">
            <a:extLst>
              <a:ext uri="{FF2B5EF4-FFF2-40B4-BE49-F238E27FC236}">
                <a16:creationId xmlns:a16="http://schemas.microsoft.com/office/drawing/2014/main" id="{36E35FBB-E26E-48C6-9597-984E6BE15E57}"/>
              </a:ext>
            </a:extLst>
          </p:cNvPr>
          <p:cNvSpPr/>
          <p:nvPr/>
        </p:nvSpPr>
        <p:spPr>
          <a:xfrm>
            <a:off x="2081868" y="2801487"/>
            <a:ext cx="8028264" cy="151776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accent6">
                    <a:lumMod val="50000"/>
                  </a:schemeClr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Digit Recognizer</a:t>
            </a:r>
            <a:r>
              <a:rPr lang="ko-KR" altLang="en-US" sz="3200" b="1" kern="0" dirty="0">
                <a:solidFill>
                  <a:schemeClr val="accent6">
                    <a:lumMod val="50000"/>
                  </a:schemeClr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 </a:t>
            </a:r>
            <a:r>
              <a:rPr lang="en-US" altLang="ko-KR" sz="3200" b="1" kern="0" dirty="0">
                <a:solidFill>
                  <a:schemeClr val="accent6">
                    <a:lumMod val="50000"/>
                  </a:schemeClr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–</a:t>
            </a:r>
            <a:r>
              <a:rPr lang="ko-KR" altLang="en-US" sz="3200" b="1" kern="0" dirty="0">
                <a:solidFill>
                  <a:schemeClr val="accent6">
                    <a:lumMod val="50000"/>
                  </a:schemeClr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 손 글씨 분류기</a:t>
            </a:r>
            <a:endParaRPr lang="en-US" altLang="ko-KR" sz="3200" b="1" kern="0" dirty="0">
              <a:solidFill>
                <a:schemeClr val="accent6">
                  <a:lumMod val="50000"/>
                </a:schemeClr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52" name="사각형: 둥근 모서리 20">
            <a:extLst>
              <a:ext uri="{FF2B5EF4-FFF2-40B4-BE49-F238E27FC236}">
                <a16:creationId xmlns:a16="http://schemas.microsoft.com/office/drawing/2014/main" id="{36E35FBB-E26E-48C6-9597-984E6BE15E57}"/>
              </a:ext>
            </a:extLst>
          </p:cNvPr>
          <p:cNvSpPr/>
          <p:nvPr/>
        </p:nvSpPr>
        <p:spPr>
          <a:xfrm>
            <a:off x="5446132" y="4557636"/>
            <a:ext cx="3342771" cy="28575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900" kern="0" dirty="0">
                <a:solidFill>
                  <a:srgbClr val="6D524A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인공지능 융합학과 </a:t>
            </a:r>
            <a:r>
              <a:rPr lang="en-US" altLang="ko-KR" sz="900" kern="0" dirty="0">
                <a:solidFill>
                  <a:srgbClr val="6D524A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 </a:t>
            </a:r>
            <a:r>
              <a:rPr lang="ko-KR" altLang="en-US" sz="900" kern="0" dirty="0">
                <a:solidFill>
                  <a:srgbClr val="6D524A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임지영</a:t>
            </a:r>
            <a:endParaRPr lang="ko-KR" altLang="en-US" sz="2000" dirty="0">
              <a:solidFill>
                <a:srgbClr val="6D524A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53" name="사각형: 둥근 모서리 20">
            <a:extLst>
              <a:ext uri="{FF2B5EF4-FFF2-40B4-BE49-F238E27FC236}">
                <a16:creationId xmlns:a16="http://schemas.microsoft.com/office/drawing/2014/main" id="{36E35FBB-E26E-48C6-9597-984E6BE15E57}"/>
              </a:ext>
            </a:extLst>
          </p:cNvPr>
          <p:cNvSpPr/>
          <p:nvPr/>
        </p:nvSpPr>
        <p:spPr>
          <a:xfrm>
            <a:off x="3413302" y="2278815"/>
            <a:ext cx="1594926" cy="284292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defRPr/>
            </a:pPr>
            <a:r>
              <a:rPr lang="ko-KR" altLang="en-US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＃</a:t>
            </a:r>
            <a:r>
              <a:rPr lang="en-US" altLang="ko-KR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Smart Computing Lab</a:t>
            </a:r>
            <a:endParaRPr lang="ko-KR" altLang="en-US" sz="2000" b="1" dirty="0">
              <a:solidFill>
                <a:prstClr val="white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11" name="사각형: 둥근 모서리 20">
            <a:extLst>
              <a:ext uri="{FF2B5EF4-FFF2-40B4-BE49-F238E27FC236}">
                <a16:creationId xmlns:a16="http://schemas.microsoft.com/office/drawing/2014/main" id="{3FC64D2D-8163-40E8-9680-1A7BCC7285D8}"/>
              </a:ext>
            </a:extLst>
          </p:cNvPr>
          <p:cNvSpPr/>
          <p:nvPr/>
        </p:nvSpPr>
        <p:spPr>
          <a:xfrm>
            <a:off x="5196913" y="2278815"/>
            <a:ext cx="1192597" cy="284292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defRPr/>
            </a:pPr>
            <a:r>
              <a:rPr lang="ko-KR" altLang="en-US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＃</a:t>
            </a:r>
            <a:r>
              <a:rPr lang="en-US" altLang="ko-KR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 2021 Winter</a:t>
            </a:r>
            <a:endParaRPr lang="ko-KR" altLang="en-US" sz="2000" b="1" dirty="0">
              <a:solidFill>
                <a:prstClr val="white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6" name="사각형: 둥근 모서리 20">
            <a:extLst>
              <a:ext uri="{FF2B5EF4-FFF2-40B4-BE49-F238E27FC236}">
                <a16:creationId xmlns:a16="http://schemas.microsoft.com/office/drawing/2014/main" id="{F4D70831-E41E-4F76-B62A-0F6B663F38EB}"/>
              </a:ext>
            </a:extLst>
          </p:cNvPr>
          <p:cNvSpPr/>
          <p:nvPr/>
        </p:nvSpPr>
        <p:spPr>
          <a:xfrm>
            <a:off x="6578195" y="2278815"/>
            <a:ext cx="1192597" cy="284292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defRPr/>
            </a:pPr>
            <a:r>
              <a:rPr lang="ko-KR" altLang="en-US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＃ </a:t>
            </a:r>
            <a:r>
              <a:rPr lang="en-US" altLang="ko-KR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Kaggle</a:t>
            </a:r>
            <a:endParaRPr lang="ko-KR" altLang="en-US" sz="2000" b="1" dirty="0">
              <a:solidFill>
                <a:prstClr val="white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  <p:sp>
        <p:nvSpPr>
          <p:cNvPr id="7" name="사각형: 둥근 모서리 20">
            <a:extLst>
              <a:ext uri="{FF2B5EF4-FFF2-40B4-BE49-F238E27FC236}">
                <a16:creationId xmlns:a16="http://schemas.microsoft.com/office/drawing/2014/main" id="{8918C452-DAC8-4B1C-9011-38E8E69BC397}"/>
              </a:ext>
            </a:extLst>
          </p:cNvPr>
          <p:cNvSpPr/>
          <p:nvPr/>
        </p:nvSpPr>
        <p:spPr>
          <a:xfrm>
            <a:off x="7959477" y="2278815"/>
            <a:ext cx="1320325" cy="284292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defRPr/>
            </a:pPr>
            <a:r>
              <a:rPr lang="ko-KR" altLang="en-US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＃</a:t>
            </a:r>
            <a:r>
              <a:rPr lang="en-US" altLang="ko-KR" sz="900" b="1" kern="0" dirty="0">
                <a:solidFill>
                  <a:prstClr val="white"/>
                </a:solidFill>
                <a:latin typeface="NanumBarunGothicOTF Light" panose="02000303000000000000" pitchFamily="50" charset="-128"/>
                <a:ea typeface="NanumBarunGothicOTF Light" panose="02000303000000000000" pitchFamily="50" charset="-128"/>
              </a:rPr>
              <a:t>team2</a:t>
            </a:r>
            <a:endParaRPr lang="ko-KR" altLang="en-US" sz="2000" b="1" dirty="0">
              <a:solidFill>
                <a:prstClr val="white"/>
              </a:solidFill>
              <a:latin typeface="NanumBarunGothicOTF Light" panose="02000303000000000000" pitchFamily="50" charset="-128"/>
              <a:ea typeface="NanumBarunGothicOTF Light" panose="02000303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7063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2250867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3.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전처리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624667" y="596403"/>
            <a:ext cx="9329000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en-US" altLang="ko-KR" sz="2000" b="1" i="1" kern="0" dirty="0">
                <a:solidFill>
                  <a:schemeClr val="accent6">
                    <a:lumMod val="50000"/>
                  </a:schemeClr>
                </a:solidFill>
              </a:rPr>
              <a:t>Preprocessing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510AF0C-5FE4-AD44-B905-3EDC443A3EBA}"/>
              </a:ext>
            </a:extLst>
          </p:cNvPr>
          <p:cNvSpPr/>
          <p:nvPr/>
        </p:nvSpPr>
        <p:spPr>
          <a:xfrm>
            <a:off x="2624666" y="1476680"/>
            <a:ext cx="8284634" cy="696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Reshape :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 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모델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Input image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 맞는 모양으로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reshape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95203C8-3920-BA45-809D-81F2F91F5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66" y="2585206"/>
            <a:ext cx="59563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00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2708067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4.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모델 학습 및 평가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3098799" y="596403"/>
            <a:ext cx="88548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모델 구조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1A0A2A-8CF7-402D-BECE-23A2F66DC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799" y="1222888"/>
            <a:ext cx="5150465" cy="551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29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2708067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4.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모델 학습 및 평가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3098799" y="596403"/>
            <a:ext cx="88548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모델 평가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6AC2CA-7303-DA4B-A2EC-B645BBBA7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1271360"/>
            <a:ext cx="97917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92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20">
            <a:extLst>
              <a:ext uri="{FF2B5EF4-FFF2-40B4-BE49-F238E27FC236}">
                <a16:creationId xmlns:a16="http://schemas.microsoft.com/office/drawing/2014/main" id="{BB8ACE3A-8CB8-4F5E-862B-E12A2757E1E7}"/>
              </a:ext>
            </a:extLst>
          </p:cNvPr>
          <p:cNvSpPr/>
          <p:nvPr/>
        </p:nvSpPr>
        <p:spPr>
          <a:xfrm>
            <a:off x="4783667" y="963720"/>
            <a:ext cx="2624667" cy="627513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bg1"/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INDEX</a:t>
            </a:r>
          </a:p>
        </p:txBody>
      </p:sp>
      <p:sp>
        <p:nvSpPr>
          <p:cNvPr id="3" name="사각형: 둥근 모서리 20">
            <a:extLst>
              <a:ext uri="{FF2B5EF4-FFF2-40B4-BE49-F238E27FC236}">
                <a16:creationId xmlns:a16="http://schemas.microsoft.com/office/drawing/2014/main" id="{BAAB3EAA-D311-A44B-AD42-CABA3D0D9122}"/>
              </a:ext>
            </a:extLst>
          </p:cNvPr>
          <p:cNvSpPr/>
          <p:nvPr/>
        </p:nvSpPr>
        <p:spPr>
          <a:xfrm>
            <a:off x="1320801" y="2174943"/>
            <a:ext cx="1032932" cy="627513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bg1"/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1</a:t>
            </a: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6F8302A3-4B91-214D-9BE2-E07BCF210E9A}"/>
              </a:ext>
            </a:extLst>
          </p:cNvPr>
          <p:cNvSpPr/>
          <p:nvPr/>
        </p:nvSpPr>
        <p:spPr>
          <a:xfrm>
            <a:off x="1320801" y="3072409"/>
            <a:ext cx="1032932" cy="627513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bg1"/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2</a:t>
            </a:r>
          </a:p>
        </p:txBody>
      </p:sp>
      <p:sp>
        <p:nvSpPr>
          <p:cNvPr id="5" name="사각형: 둥근 모서리 20">
            <a:extLst>
              <a:ext uri="{FF2B5EF4-FFF2-40B4-BE49-F238E27FC236}">
                <a16:creationId xmlns:a16="http://schemas.microsoft.com/office/drawing/2014/main" id="{62FD80B9-CC76-F34A-8D65-3F3899284169}"/>
              </a:ext>
            </a:extLst>
          </p:cNvPr>
          <p:cNvSpPr/>
          <p:nvPr/>
        </p:nvSpPr>
        <p:spPr>
          <a:xfrm>
            <a:off x="1320801" y="3969875"/>
            <a:ext cx="1032932" cy="627513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bg1"/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3</a:t>
            </a:r>
          </a:p>
        </p:txBody>
      </p:sp>
      <p:sp>
        <p:nvSpPr>
          <p:cNvPr id="6" name="사각형: 둥근 모서리 20">
            <a:extLst>
              <a:ext uri="{FF2B5EF4-FFF2-40B4-BE49-F238E27FC236}">
                <a16:creationId xmlns:a16="http://schemas.microsoft.com/office/drawing/2014/main" id="{B9592AE9-3941-3B4B-8E8A-E17839CC772E}"/>
              </a:ext>
            </a:extLst>
          </p:cNvPr>
          <p:cNvSpPr/>
          <p:nvPr/>
        </p:nvSpPr>
        <p:spPr>
          <a:xfrm>
            <a:off x="1320801" y="4867341"/>
            <a:ext cx="1032932" cy="627513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en-US" altLang="ko-KR" sz="3200" b="1" kern="0" dirty="0">
                <a:solidFill>
                  <a:schemeClr val="bg1"/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4</a:t>
            </a:r>
          </a:p>
        </p:txBody>
      </p:sp>
      <p:sp>
        <p:nvSpPr>
          <p:cNvPr id="8" name="사각형: 둥근 모서리 20">
            <a:extLst>
              <a:ext uri="{FF2B5EF4-FFF2-40B4-BE49-F238E27FC236}">
                <a16:creationId xmlns:a16="http://schemas.microsoft.com/office/drawing/2014/main" id="{F88E7FF5-68F1-244A-A907-DCF5C46AA63E}"/>
              </a:ext>
            </a:extLst>
          </p:cNvPr>
          <p:cNvSpPr/>
          <p:nvPr/>
        </p:nvSpPr>
        <p:spPr>
          <a:xfrm>
            <a:off x="2590800" y="2174943"/>
            <a:ext cx="7010401" cy="627511"/>
          </a:xfrm>
          <a:prstGeom prst="roundRect">
            <a:avLst>
              <a:gd name="adj" fmla="val 50000"/>
            </a:avLst>
          </a:prstGeom>
          <a:solidFill>
            <a:srgbClr val="C5D1BC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개요</a:t>
            </a:r>
            <a:endParaRPr lang="en-US" altLang="ko-KR" sz="3200" b="1" kern="0" dirty="0">
              <a:solidFill>
                <a:schemeClr val="tx1">
                  <a:lumMod val="75000"/>
                  <a:lumOff val="25000"/>
                </a:schemeClr>
              </a:solidFill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  <p:sp>
        <p:nvSpPr>
          <p:cNvPr id="9" name="사각형: 둥근 모서리 20">
            <a:extLst>
              <a:ext uri="{FF2B5EF4-FFF2-40B4-BE49-F238E27FC236}">
                <a16:creationId xmlns:a16="http://schemas.microsoft.com/office/drawing/2014/main" id="{BEBE81EE-F8BE-814F-9C3B-2E936F9E9985}"/>
              </a:ext>
            </a:extLst>
          </p:cNvPr>
          <p:cNvSpPr/>
          <p:nvPr/>
        </p:nvSpPr>
        <p:spPr>
          <a:xfrm>
            <a:off x="2590800" y="3072408"/>
            <a:ext cx="7010400" cy="627513"/>
          </a:xfrm>
          <a:prstGeom prst="roundRect">
            <a:avLst>
              <a:gd name="adj" fmla="val 50000"/>
            </a:avLst>
          </a:prstGeom>
          <a:solidFill>
            <a:srgbClr val="C5D1BC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데이터 분석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 (</a:t>
            </a:r>
            <a:r>
              <a:rPr lang="en-US" altLang="ko-KR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EDA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)</a:t>
            </a:r>
          </a:p>
        </p:txBody>
      </p:sp>
      <p:sp>
        <p:nvSpPr>
          <p:cNvPr id="10" name="사각형: 둥근 모서리 20">
            <a:extLst>
              <a:ext uri="{FF2B5EF4-FFF2-40B4-BE49-F238E27FC236}">
                <a16:creationId xmlns:a16="http://schemas.microsoft.com/office/drawing/2014/main" id="{196763A0-6128-DC46-933C-18A1C67EA910}"/>
              </a:ext>
            </a:extLst>
          </p:cNvPr>
          <p:cNvSpPr/>
          <p:nvPr/>
        </p:nvSpPr>
        <p:spPr>
          <a:xfrm>
            <a:off x="2590801" y="3969875"/>
            <a:ext cx="7010399" cy="627513"/>
          </a:xfrm>
          <a:prstGeom prst="roundRect">
            <a:avLst>
              <a:gd name="adj" fmla="val 50000"/>
            </a:avLst>
          </a:prstGeom>
          <a:solidFill>
            <a:srgbClr val="C5D1BC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데이터 전처리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 (</a:t>
            </a:r>
            <a:r>
              <a:rPr lang="en-US" altLang="ko-KR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Preprocessing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)</a:t>
            </a:r>
          </a:p>
        </p:txBody>
      </p:sp>
      <p:sp>
        <p:nvSpPr>
          <p:cNvPr id="11" name="사각형: 둥근 모서리 20">
            <a:extLst>
              <a:ext uri="{FF2B5EF4-FFF2-40B4-BE49-F238E27FC236}">
                <a16:creationId xmlns:a16="http://schemas.microsoft.com/office/drawing/2014/main" id="{2124527C-6B80-8640-AC95-A65239994E0C}"/>
              </a:ext>
            </a:extLst>
          </p:cNvPr>
          <p:cNvSpPr/>
          <p:nvPr/>
        </p:nvSpPr>
        <p:spPr>
          <a:xfrm>
            <a:off x="2590801" y="4867341"/>
            <a:ext cx="7010398" cy="627513"/>
          </a:xfrm>
          <a:prstGeom prst="roundRect">
            <a:avLst>
              <a:gd name="adj" fmla="val 50000"/>
            </a:avLst>
          </a:prstGeom>
          <a:solidFill>
            <a:srgbClr val="C5D1BC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OTF" panose="02020603020101020101" pitchFamily="18" charset="-127"/>
                <a:ea typeface="NanumBarunGothicOTF" panose="02020603020101020101" pitchFamily="18" charset="-127"/>
              </a:rPr>
              <a:t>모델 학습 및 평가</a:t>
            </a:r>
            <a:endParaRPr lang="en-US" altLang="ko-KR" sz="3200" b="1" kern="0" dirty="0">
              <a:solidFill>
                <a:schemeClr val="tx1">
                  <a:lumMod val="75000"/>
                  <a:lumOff val="25000"/>
                </a:schemeClr>
              </a:solidFill>
              <a:latin typeface="NanumBarunGothicOTF" panose="02020603020101020101" pitchFamily="18" charset="-127"/>
              <a:ea typeface="NanumBarunGothic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870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A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4" y="596404"/>
            <a:ext cx="1634010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1.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개요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004273" y="596403"/>
            <a:ext cx="9949393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경진대회 소개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A069F8C-6001-4F18-A3E9-706A509DEAAE}"/>
              </a:ext>
            </a:extLst>
          </p:cNvPr>
          <p:cNvSpPr/>
          <p:nvPr/>
        </p:nvSpPr>
        <p:spPr>
          <a:xfrm>
            <a:off x="1467951" y="4714494"/>
            <a:ext cx="9256099" cy="1343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경진대회 목표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수만 개의 손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글씨 이미지 데이터 세트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(MNIST Dataset)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에서 숫자를 정확하게 식별하는 것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* MNIST : "Modified National Institute of Standards and Technology"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275D71-45C9-5B49-A0A5-6CF6C7121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951" y="2061354"/>
            <a:ext cx="9256099" cy="205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8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4" y="596404"/>
            <a:ext cx="1634010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1.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개요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004273" y="596403"/>
            <a:ext cx="9949393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평가방식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498DFB-556A-7A48-B812-8E14023C7F62}"/>
              </a:ext>
            </a:extLst>
          </p:cNvPr>
          <p:cNvSpPr/>
          <p:nvPr/>
        </p:nvSpPr>
        <p:spPr>
          <a:xfrm>
            <a:off x="2004273" y="1611136"/>
            <a:ext cx="9256099" cy="3605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평가 방식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테스트 세트의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label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을 예측하여 정확하게 예측한 비율로 평가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제출 파일 형식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: 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헤더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(Image Id, Label)</a:t>
            </a:r>
            <a:r>
              <a:rPr lang="ko-KR" altLang="en-US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를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포함 해야함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B5A3EED-7AB6-4A48-AB4A-C9DCE305C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332" y="3174134"/>
            <a:ext cx="16383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0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1929133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2.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분석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286000" y="596403"/>
            <a:ext cx="96676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데이터 소개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3FC926-E286-994A-9DAD-04EDBDB0A8E8}"/>
              </a:ext>
            </a:extLst>
          </p:cNvPr>
          <p:cNvSpPr/>
          <p:nvPr/>
        </p:nvSpPr>
        <p:spPr>
          <a:xfrm>
            <a:off x="2286000" y="1700149"/>
            <a:ext cx="9667666" cy="1989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데이터 파일 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: 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train.csv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test.csv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0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에서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9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까지 손으로 그린 ​​숫자의 </a:t>
            </a:r>
            <a:r>
              <a:rPr lang="ko-KR" altLang="en-US" sz="14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회색조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이미지가 포함 되어있음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각 이미지는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28x28,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784 pixel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로 이루어져 있으며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한 픽셀 당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0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에서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255(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포함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)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사이의 정수 값을 가짐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7B72FE3-5B74-E348-8BCD-5DBB6FA30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363" y="4332717"/>
            <a:ext cx="1910497" cy="19104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96A28C2-F1C1-6A49-AD0A-0543AE78E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552" y="4332718"/>
            <a:ext cx="1910497" cy="19104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9DA069B-3869-0644-85C3-2EE93E840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3463" y="4371628"/>
            <a:ext cx="31115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05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1929133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2.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분석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286000" y="596403"/>
            <a:ext cx="96676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데이터 소개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23FC926-E286-994A-9DAD-04EDBDB0A8E8}"/>
              </a:ext>
            </a:extLst>
          </p:cNvPr>
          <p:cNvSpPr/>
          <p:nvPr/>
        </p:nvSpPr>
        <p:spPr>
          <a:xfrm>
            <a:off x="1467950" y="1410195"/>
            <a:ext cx="9256099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>
                <a:solidFill>
                  <a:srgbClr val="44546A">
                    <a:lumMod val="75000"/>
                  </a:srgbClr>
                </a:solidFill>
              </a:rPr>
              <a:t>train.csv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 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950B71E-633C-A748-8468-156CA22FA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16" y="1956180"/>
            <a:ext cx="11327165" cy="18775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2FCE6F-FC99-434C-8003-AE501BD79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15" y="4398521"/>
            <a:ext cx="11327166" cy="167961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C932F03-A5C2-C942-BBE4-136B0DBE1CAE}"/>
              </a:ext>
            </a:extLst>
          </p:cNvPr>
          <p:cNvSpPr/>
          <p:nvPr/>
        </p:nvSpPr>
        <p:spPr>
          <a:xfrm>
            <a:off x="1467950" y="3833724"/>
            <a:ext cx="9256099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>
                <a:solidFill>
                  <a:srgbClr val="44546A">
                    <a:lumMod val="75000"/>
                  </a:srgbClr>
                </a:solidFill>
              </a:rPr>
              <a:t>test.csv</a:t>
            </a: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58993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1929133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2.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분석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286000" y="596403"/>
            <a:ext cx="96676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참고한 커널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AFD615-240F-904A-992E-AD054BE67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9" y="1462743"/>
            <a:ext cx="6887029" cy="507239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B615493-667F-8146-8D3E-D098C3707EA9}"/>
              </a:ext>
            </a:extLst>
          </p:cNvPr>
          <p:cNvSpPr/>
          <p:nvPr/>
        </p:nvSpPr>
        <p:spPr>
          <a:xfrm>
            <a:off x="2315026" y="2307772"/>
            <a:ext cx="6741887" cy="6676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5FD883-66F4-5246-B354-24FF2C73A31D}"/>
              </a:ext>
            </a:extLst>
          </p:cNvPr>
          <p:cNvSpPr/>
          <p:nvPr/>
        </p:nvSpPr>
        <p:spPr>
          <a:xfrm>
            <a:off x="2307772" y="5769433"/>
            <a:ext cx="6741887" cy="6676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325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1929133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2.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분석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286000" y="596403"/>
            <a:ext cx="9667667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en-US" altLang="ko-KR" sz="2000" b="1" i="1" kern="0" dirty="0">
                <a:solidFill>
                  <a:schemeClr val="accent6">
                    <a:lumMod val="50000"/>
                  </a:schemeClr>
                </a:solidFill>
              </a:rPr>
              <a:t>EDA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6A19D3-155D-D14C-8790-C7AFC50D5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49953"/>
            <a:ext cx="8428886" cy="408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96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1FDF686-9A01-4DD2-AACB-8B8A60974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38576-3682-4218-8146-87A4D0180224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D7DC38-0BDF-426E-BC66-EDA8F24C3CCA}"/>
              </a:ext>
            </a:extLst>
          </p:cNvPr>
          <p:cNvSpPr/>
          <p:nvPr/>
        </p:nvSpPr>
        <p:spPr>
          <a:xfrm>
            <a:off x="238333" y="596404"/>
            <a:ext cx="2250867" cy="460824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defRPr/>
            </a:pPr>
            <a:r>
              <a:rPr lang="en-US" altLang="ko-KR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3. </a:t>
            </a:r>
            <a:r>
              <a:rPr lang="ko-KR" altLang="en-US" sz="2000" b="1" kern="0" dirty="0">
                <a:ln w="3175">
                  <a:noFill/>
                </a:ln>
                <a:solidFill>
                  <a:schemeClr val="accent6">
                    <a:lumMod val="50000"/>
                  </a:schemeClr>
                </a:solidFill>
              </a:rPr>
              <a:t>데이터 전처리 </a:t>
            </a:r>
            <a:endParaRPr lang="en-US" altLang="ko-KR" sz="2000" kern="0" dirty="0">
              <a:ln w="3175">
                <a:noFill/>
              </a:ln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사각형: 둥근 모서리 20">
            <a:extLst>
              <a:ext uri="{FF2B5EF4-FFF2-40B4-BE49-F238E27FC236}">
                <a16:creationId xmlns:a16="http://schemas.microsoft.com/office/drawing/2014/main" id="{A38F7FEB-2ED8-4B7C-9B5A-530F2FDB543A}"/>
              </a:ext>
            </a:extLst>
          </p:cNvPr>
          <p:cNvSpPr/>
          <p:nvPr/>
        </p:nvSpPr>
        <p:spPr>
          <a:xfrm>
            <a:off x="2624667" y="596403"/>
            <a:ext cx="9329000" cy="460825"/>
          </a:xfrm>
          <a:prstGeom prst="roundRect">
            <a:avLst>
              <a:gd name="adj" fmla="val 23687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chemeClr val="tx1">
                <a:alpha val="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latinLnBrk="0">
              <a:defRPr/>
            </a:pPr>
            <a:r>
              <a:rPr lang="en-US" altLang="ko-KR" sz="2000" b="1" i="1" kern="0" dirty="0">
                <a:solidFill>
                  <a:schemeClr val="accent6">
                    <a:lumMod val="50000"/>
                  </a:schemeClr>
                </a:solidFill>
              </a:rPr>
              <a:t>Preprocessing</a:t>
            </a:r>
            <a:r>
              <a:rPr lang="ko-KR" altLang="en-US" sz="2000" b="1" i="1" kern="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endParaRPr lang="ko-KR" altLang="en-US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570F04-EB3D-C045-8E4E-340FC770B9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192"/>
          <a:stretch/>
        </p:blipFill>
        <p:spPr>
          <a:xfrm>
            <a:off x="1363766" y="2593118"/>
            <a:ext cx="4246864" cy="354485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30D5E33-C9A9-704C-9AA5-73860D10EF5D}"/>
              </a:ext>
            </a:extLst>
          </p:cNvPr>
          <p:cNvSpPr/>
          <p:nvPr/>
        </p:nvSpPr>
        <p:spPr>
          <a:xfrm>
            <a:off x="2624666" y="1476680"/>
            <a:ext cx="8284634" cy="696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44546A">
                    <a:lumMod val="75000"/>
                  </a:srgbClr>
                </a:solidFill>
              </a:rPr>
              <a:t>Normalize :</a:t>
            </a:r>
            <a:r>
              <a:rPr lang="ko-KR" altLang="en-US" sz="1400" b="1" dirty="0">
                <a:solidFill>
                  <a:srgbClr val="44546A">
                    <a:lumMod val="75000"/>
                  </a:srgbClr>
                </a:solidFill>
              </a:rPr>
              <a:t> </a:t>
            </a:r>
            <a:endParaRPr lang="en-US" altLang="ko-KR" sz="1400" b="1" dirty="0">
              <a:solidFill>
                <a:srgbClr val="44546A">
                  <a:lumMod val="75000"/>
                </a:srgb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한 픽셀 당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0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에서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255(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포함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)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사이의 정수 값을 가짐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-&gt;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0~1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사이의 값으로 일반화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477088-BC15-7E48-8A31-24C1D1CAF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9329" y="2550735"/>
            <a:ext cx="4826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63182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2548</TotalTime>
  <Words>268</Words>
  <Application>Microsoft Office PowerPoint</Application>
  <PresentationFormat>와이드스크린</PresentationFormat>
  <Paragraphs>86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NanumBarunGothicOTF</vt:lpstr>
      <vt:lpstr>NanumBarunGothicOTF Light</vt:lpstr>
      <vt:lpstr>맑은 고딕</vt:lpstr>
      <vt:lpstr>Arial</vt:lpstr>
      <vt:lpstr>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임지영</dc:creator>
  <cp:lastModifiedBy>206443@jnu.ac.kr</cp:lastModifiedBy>
  <cp:revision>48</cp:revision>
  <dcterms:created xsi:type="dcterms:W3CDTF">2021-10-13T05:57:10Z</dcterms:created>
  <dcterms:modified xsi:type="dcterms:W3CDTF">2021-12-28T05:58:10Z</dcterms:modified>
</cp:coreProperties>
</file>

<file path=docProps/thumbnail.jpeg>
</file>